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62" r:id="rId6"/>
    <p:sldId id="259" r:id="rId7"/>
    <p:sldId id="266" r:id="rId8"/>
    <p:sldId id="268" r:id="rId9"/>
    <p:sldId id="265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76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0C5-DC72-43A5-BD03-DBB3D0288AA4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447A2-EBDA-40A4-9989-FE82482CF0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76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447A2-EBDA-40A4-9989-FE82482CF08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09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32667-4DBE-4ADF-4314-50DFC4BE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1D454A5-4528-730B-2358-2C51C042F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5D50CE-0546-AC6A-9CAD-72CFFD243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9DFC66-F009-E6A6-90B0-5579384BD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447A2-EBDA-40A4-9989-FE82482CF08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02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447A2-EBDA-40A4-9989-FE82482CF08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08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A85A9-1A1C-3C4A-6729-4E344FFB5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A010F8-CB2E-1CBA-877B-79CBD15C9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44216-4384-452C-3108-0AA507D8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20511-DFA2-458C-B858-C46FA68C3ED7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DF7955-577D-2AFB-425C-8B68A9F4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1165BC-0762-E9E2-8BF0-AD48D4CD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31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4E699-E4CA-D99F-0057-3BA74FCB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D1DDE3-A3BD-B936-B622-C096D0FEC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EF8859-57C3-CDC9-B378-F8CBEB28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3DCC-A3BC-4ABD-9A41-3BD119F1D9D5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4B306B-F8E7-05AE-51BB-F4FD4093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F5C840-65F9-CAC3-1017-C6AC07C4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8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6808D2-5439-ECD0-0454-9AB4ADFBD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675E8B-230B-C491-3600-B6541CB04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563F76-4434-EF7D-5D26-E6E1BC58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246D-F116-4962-9185-82247B711ED8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3DFDFC-77E0-31F7-4561-DFC9A8AB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B9D8F2-4E40-CAA3-525A-36F3AA16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20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D273E-A4F9-88F3-DA7F-56B68DC7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816E03-7B93-10A1-82CD-76BCBDD74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AAA1C-81BE-B14B-9E92-DD76E735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8CB7-4CA9-4E65-9E4A-A45A8665A52E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CEF9A4-CAB0-F484-DA59-296093DE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1BEC56-836D-F5DE-265E-0D0B61E0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36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98A5C3-C591-27E0-EAA1-B83F2D03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DA2CD9-DA76-E1D7-DFDE-28909ACDC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01C912-083B-4A9F-BA32-4C9BFA3B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217C-FFE1-4D06-BB21-DE12A783735B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9C26D7-D807-F375-AAD7-F490EC89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1A00EA-AC45-5161-074B-09609C7F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3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EFD49-64D4-C950-DD58-4F05686B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1F61B-5B0D-7CA8-5342-FF5E98A44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11C4E8-5779-2859-2E97-ADC32A460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2DB94A-BE3D-3298-53CE-DA7D2D11B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AC49-9B41-47BF-BF6C-3A806D289EFF}" type="datetime1">
              <a:rPr lang="fr-FR" smtClean="0"/>
              <a:t>07/02/2024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7E45B2-D94A-07E3-9BDA-8D50700D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CE83F1-6FF8-512F-0D4E-A6D91312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03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42D45-B786-D9BE-97C6-5F0CDF4E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FFEC40-F39A-F2ED-C4A5-90226F118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EA3EC14-900D-0B3B-887B-BDE29EB2F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ABFE2F-F04B-2CE0-3965-BBFE4361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3CB547-69BF-DA4E-B521-F481E55F9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8F479F-4DAD-A5FB-C1A5-46D431E8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36A2-C49A-45E1-AED6-4AE5BF597364}" type="datetime1">
              <a:rPr lang="fr-FR" smtClean="0"/>
              <a:t>07/02/2024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7BF4A79-B9DE-3769-28E2-EE475C2D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8593428-D989-AD3F-9747-9CE6DC76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69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B8BB6B-FF72-A3A6-CA28-7D64218E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72DD09C-34A7-EF6E-B6E1-42267069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A9F9C-9E07-4991-8657-B6C3475F937D}" type="datetime1">
              <a:rPr lang="fr-FR" smtClean="0"/>
              <a:t>07/02/2024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041C87-00EC-9DA6-51DF-D293F3ABA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0C7EB0-C049-32A0-481D-D9505D50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74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8D8A17-BCF0-1481-8746-7B770A64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E3EE-B68F-481F-9771-B91F6C526A47}" type="datetime1">
              <a:rPr lang="fr-FR" smtClean="0"/>
              <a:t>07/02/2024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239E47F-B3DF-C3E8-7EB1-0D8E2689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56BC22-21D9-1244-2C1F-50376E4B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98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AA936-6F05-8350-B721-0B884DDB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EBD8CA-AF44-6123-9A45-95BDFFE1F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B20D73F-50ED-2287-11D2-72D80F366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90D51C-9937-BB0C-E724-B81F1A50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3778-F890-432C-ACA5-9724AD24E9E3}" type="datetime1">
              <a:rPr lang="fr-FR" smtClean="0"/>
              <a:t>07/02/2024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6BFA4-27C9-A0D3-E746-6F716C0D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5C2B72-46C9-77EB-0785-9FEE185C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6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1692B-71E6-B66B-3315-E88A18A8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5DA1D0-725E-0616-BEC7-EDF8FBB35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EAD663-5F7B-2358-85AE-5577EF27F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5D10E0-A8FE-AD3D-D0BE-2071B2F4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C606-71CB-428B-9E0E-37764D9EF142}" type="datetime1">
              <a:rPr lang="fr-FR" smtClean="0"/>
              <a:t>07/02/2024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67CDCD-72A0-6F14-AC95-6C7C479B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773D2F-EF01-0BAE-0167-A987581D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6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1D3F733-5B12-1C2B-0D55-55DC67F7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AE6E0C-675D-0F08-785E-C7F3148D2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BAFF0D-3503-A1CC-8093-353E6A5CB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DDDCE-3BB8-480E-90A0-B881D1332FEE}" type="datetime1">
              <a:rPr lang="fr-FR" smtClean="0"/>
              <a:t>07/02/2024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2ADE59-204B-AA04-4D02-FA65AF7EF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F6B61E-64E8-4B4A-C716-6B5D9E707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AA03-336D-460B-AD35-8F58FD5BAD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52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hyperlink" Target="https://paperswithcode.com/dataset/ochuma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04B644-CBBA-D130-5E52-2BD072498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3429000"/>
          </a:xfrm>
          <a:prstGeom prst="rect">
            <a:avLst/>
          </a:prstGeom>
          <a:ln>
            <a:noFill/>
          </a:ln>
          <a:effectLst>
            <a:outerShdw blurRad="228600" dist="1143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24956D-4FA3-1609-673B-763EBCAEA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549934"/>
            <a:ext cx="5940084" cy="2329132"/>
          </a:xfrm>
        </p:spPr>
        <p:txBody>
          <a:bodyPr anchor="ctr">
            <a:normAutofit/>
          </a:bodyPr>
          <a:lstStyle/>
          <a:p>
            <a:pPr algn="l"/>
            <a:r>
              <a:rPr lang="fr-FR" sz="4800" dirty="0"/>
              <a:t>Evaluer la profondeur d’un piéton occulté sur une 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9BD571-2613-2CB4-FC19-D858C2D16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3850702"/>
            <a:ext cx="5786798" cy="2408227"/>
          </a:xfrm>
        </p:spPr>
        <p:txBody>
          <a:bodyPr anchor="b">
            <a:normAutofit/>
          </a:bodyPr>
          <a:lstStyle/>
          <a:p>
            <a:pPr algn="l"/>
            <a:r>
              <a:rPr lang="fr-FR"/>
              <a:t>Mastère BGDIA</a:t>
            </a:r>
          </a:p>
          <a:p>
            <a:pPr algn="l"/>
            <a:r>
              <a:rPr lang="fr-FR"/>
              <a:t>Aristidou Paul – Billaud Pierre – Bocquillion Guillaume – Briand Florent</a:t>
            </a:r>
            <a:endParaRPr lang="fr-FR" dirty="0"/>
          </a:p>
        </p:txBody>
      </p:sp>
      <p:pic>
        <p:nvPicPr>
          <p:cNvPr id="8" name="Image 7" descr="Une image contenant texte, graphisme, Police, Graphique&#10;&#10;Description générée automatiquement">
            <a:extLst>
              <a:ext uri="{FF2B5EF4-FFF2-40B4-BE49-F238E27FC236}">
                <a16:creationId xmlns:a16="http://schemas.microsoft.com/office/drawing/2014/main" id="{5C1D02B6-2776-75F6-0F68-14252651C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484" y="500332"/>
            <a:ext cx="2459815" cy="2447516"/>
          </a:xfrm>
          <a:prstGeom prst="rect">
            <a:avLst/>
          </a:prstGeom>
        </p:spPr>
      </p:pic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9471B935-3DF5-A15A-01B0-3A535597A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467" y="4633361"/>
            <a:ext cx="3993849" cy="99846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13DAF3-F514-A316-9E6B-EFEA4F9A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1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F8F4-EE36-522A-E3F0-78C756F5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856CC-50EA-2141-DF1E-7BF47A3A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Données entraînement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B60516-A533-B304-49CC-7878AB94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 descr="Une image contenant Graphique, Police, capture d’écran, graphisme">
            <a:extLst>
              <a:ext uri="{FF2B5EF4-FFF2-40B4-BE49-F238E27FC236}">
                <a16:creationId xmlns:a16="http://schemas.microsoft.com/office/drawing/2014/main" id="{B8EEC94E-1A43-3B30-C2CF-DE4BDA124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656DBA-623B-3785-B71C-EF59C5E2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619" y="1644947"/>
            <a:ext cx="8041429" cy="44312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D1750D-1C5E-48EC-47F4-951F443CFC1E}"/>
              </a:ext>
            </a:extLst>
          </p:cNvPr>
          <p:cNvSpPr txBox="1"/>
          <p:nvPr/>
        </p:nvSpPr>
        <p:spPr>
          <a:xfrm>
            <a:off x="3572069" y="6169580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Fichier train_data.csv</a:t>
            </a:r>
          </a:p>
        </p:txBody>
      </p:sp>
    </p:spTree>
    <p:extLst>
      <p:ext uri="{BB962C8B-B14F-4D97-AF65-F5344CB8AC3E}">
        <p14:creationId xmlns:p14="http://schemas.microsoft.com/office/powerpoint/2010/main" val="409079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BB62-293D-CB4F-57C2-06718C92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01968-82A4-8AFD-D6FA-1EB93438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Données de validation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9241BF-CAC9-4048-B25B-E2474D9B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 descr="Une image contenant Graphique, Police, capture d’écran, graphisme">
            <a:extLst>
              <a:ext uri="{FF2B5EF4-FFF2-40B4-BE49-F238E27FC236}">
                <a16:creationId xmlns:a16="http://schemas.microsoft.com/office/drawing/2014/main" id="{48A1FE9B-B4AD-8A5E-D50B-AE1862BA4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73F86F2-F7F0-C35D-3946-2293E7729E26}"/>
              </a:ext>
            </a:extLst>
          </p:cNvPr>
          <p:cNvSpPr txBox="1"/>
          <p:nvPr/>
        </p:nvSpPr>
        <p:spPr>
          <a:xfrm>
            <a:off x="3572069" y="6169580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Fichier validation_data.csv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D8F582-9CC7-55E2-2BC4-C157D8F0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00" y="1518054"/>
            <a:ext cx="8078267" cy="44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9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48CB2E-81CF-1947-C5D0-F418A532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Construction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311DB6-CC86-B775-F156-D1007129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Configuration</a:t>
            </a:r>
          </a:p>
          <a:p>
            <a:pPr lvl="1"/>
            <a:r>
              <a:rPr lang="fr-FR" sz="2000" dirty="0"/>
              <a:t>Paramètres via YAML</a:t>
            </a:r>
          </a:p>
          <a:p>
            <a:pPr lvl="1"/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Préparation des données</a:t>
            </a:r>
          </a:p>
          <a:p>
            <a:pPr lvl="1"/>
            <a:r>
              <a:rPr lang="fr-FR" sz="2000" dirty="0"/>
              <a:t>Chargement de nos données .csv</a:t>
            </a:r>
          </a:p>
          <a:p>
            <a:pPr lvl="1"/>
            <a:r>
              <a:rPr lang="fr-FR" sz="2000" dirty="0"/>
              <a:t>Conversion en listes</a:t>
            </a:r>
          </a:p>
          <a:p>
            <a:pPr marL="457200" lvl="1" indent="0">
              <a:buNone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Initialisation du modèle</a:t>
            </a:r>
          </a:p>
          <a:p>
            <a:pPr lvl="1"/>
            <a:r>
              <a:rPr lang="fr-FR" sz="2000" dirty="0"/>
              <a:t>Classe MLP</a:t>
            </a:r>
          </a:p>
          <a:p>
            <a:pPr lvl="1"/>
            <a:r>
              <a:rPr lang="fr-FR" sz="2000" dirty="0"/>
              <a:t>Choix CPU / GPU</a:t>
            </a:r>
          </a:p>
          <a:p>
            <a:pPr lvl="1"/>
            <a:r>
              <a:rPr lang="fr-FR" sz="2000" dirty="0"/>
              <a:t>Hyperparamètres spécifiques choisis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BEA404-E760-AA26-E546-9BD7683D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800517-894F-1B70-9948-69B77565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34" y="2259245"/>
            <a:ext cx="5438114" cy="27032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5495CF9-C306-4F0A-F9E4-67938713EA2E}"/>
              </a:ext>
            </a:extLst>
          </p:cNvPr>
          <p:cNvSpPr txBox="1"/>
          <p:nvPr/>
        </p:nvSpPr>
        <p:spPr>
          <a:xfrm>
            <a:off x="5802225" y="5161750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Fichier </a:t>
            </a:r>
            <a:r>
              <a:rPr lang="fr-FR" dirty="0" err="1"/>
              <a:t>config.yaml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78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12A2-D9BB-6A64-3836-24ED6AF8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D28AC-13FF-023D-86BB-FB52BEBE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Construction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DC4FA-027C-F4D4-37A8-1B1E83B92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4. Entraînement</a:t>
            </a:r>
          </a:p>
          <a:p>
            <a:pPr lvl="1"/>
            <a:r>
              <a:rPr lang="fr-FR" sz="2000" dirty="0"/>
              <a:t>Optimiseur Adam</a:t>
            </a:r>
          </a:p>
          <a:p>
            <a:pPr lvl="1"/>
            <a:r>
              <a:rPr lang="fr-FR" sz="2000" dirty="0"/>
              <a:t>Fonction de perte RMSE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600" dirty="0"/>
              <a:t>Suivi de RMSE</a:t>
            </a:r>
          </a:p>
          <a:p>
            <a:pPr lvl="1"/>
            <a:r>
              <a:rPr lang="fr-FR" sz="2000" dirty="0"/>
              <a:t>Variation des hyperparamètres</a:t>
            </a:r>
          </a:p>
          <a:p>
            <a:pPr lvl="1"/>
            <a:endParaRPr lang="fr-FR" sz="2000" dirty="0"/>
          </a:p>
          <a:p>
            <a:pPr marL="0" indent="0">
              <a:buNone/>
            </a:pPr>
            <a:r>
              <a:rPr lang="fr-FR" dirty="0"/>
              <a:t>5. Test, sauvegarde et journalisation</a:t>
            </a:r>
          </a:p>
          <a:p>
            <a:pPr lvl="1"/>
            <a:r>
              <a:rPr lang="fr-FR" dirty="0"/>
              <a:t>Meilleure RMSE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dirty="0"/>
              <a:t>Modèle sauvegardé</a:t>
            </a:r>
          </a:p>
          <a:p>
            <a:pPr lvl="1"/>
            <a:r>
              <a:rPr lang="fr-FR" dirty="0"/>
              <a:t>Performances associées</a:t>
            </a:r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6. Organisation</a:t>
            </a:r>
          </a:p>
          <a:p>
            <a:pPr lvl="1"/>
            <a:r>
              <a:rPr lang="fr-FR" dirty="0"/>
              <a:t>Isolation des 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4BA6A0-C418-4D9A-BBF4-9FE5C21C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13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BD3BD54-B4A5-9F00-829F-6A4C56267AD9}"/>
              </a:ext>
            </a:extLst>
          </p:cNvPr>
          <p:cNvSpPr txBox="1"/>
          <p:nvPr/>
        </p:nvSpPr>
        <p:spPr>
          <a:xfrm>
            <a:off x="6096000" y="4593174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Variables de performances sauvegardées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307C22-B067-FD49-4D27-18A4F4D4D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114" y="2399763"/>
            <a:ext cx="5150972" cy="20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9896-D905-1A97-0B4C-B66A9E20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C8B97F-03FB-0799-E286-C3D3615C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Avancée – Entraînement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6A9D5-3F6F-703B-4FD0-BA6FFCA87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01317"/>
          </a:xfrm>
        </p:spPr>
        <p:txBody>
          <a:bodyPr>
            <a:normAutofit/>
          </a:bodyPr>
          <a:lstStyle/>
          <a:p>
            <a:r>
              <a:rPr lang="fr-FR" dirty="0"/>
              <a:t>Hyperparamètres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Couches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Epoques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Taille du Batch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Taux d’apprentissage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Fonction de perte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r>
              <a:rPr lang="fr-FR" dirty="0"/>
              <a:t>Suivi de la RMSE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Meilleur modèle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Epoque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B8729D-E5E9-7CC9-F26F-8D599967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14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78EE1C6-53C7-9F8E-009A-57B72336C188}"/>
              </a:ext>
            </a:extLst>
          </p:cNvPr>
          <p:cNvSpPr txBox="1"/>
          <p:nvPr/>
        </p:nvSpPr>
        <p:spPr>
          <a:xfrm>
            <a:off x="5743232" y="5296687"/>
            <a:ext cx="503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Evolution de la fonction de perte d’un modèle selon le nombre d’époques</a:t>
            </a:r>
          </a:p>
        </p:txBody>
      </p:sp>
      <p:pic>
        <p:nvPicPr>
          <p:cNvPr id="6" name="Image 5" descr="Une image contenant ligne, capture d’écran, Tracé, texte&#10;&#10;Description générée automatiquement">
            <a:extLst>
              <a:ext uri="{FF2B5EF4-FFF2-40B4-BE49-F238E27FC236}">
                <a16:creationId xmlns:a16="http://schemas.microsoft.com/office/drawing/2014/main" id="{CA324A79-C926-5470-6276-EF8F2D4F4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52" y="1825625"/>
            <a:ext cx="6489290" cy="34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8F05E-CC19-A0F7-979C-9EBB26589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96FCF6-E592-FD7D-0137-4FE878BB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Prochaines étapes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F87BCD-6108-78A3-428C-DC88A274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FB1FC38F-ABB7-024B-F322-50EF1F25D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9B45228-310F-B76A-7BF6-81A24EAB7F83}"/>
              </a:ext>
            </a:extLst>
          </p:cNvPr>
          <p:cNvSpPr txBox="1">
            <a:spLocks/>
          </p:cNvSpPr>
          <p:nvPr/>
        </p:nvSpPr>
        <p:spPr>
          <a:xfrm>
            <a:off x="838200" y="1882655"/>
            <a:ext cx="5257800" cy="48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Modèle n°1 (Pieds)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Images croppées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CNN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Entraînements / Tests</a:t>
            </a:r>
            <a:endParaRPr lang="fr-FR" sz="1200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r>
              <a:rPr lang="fr-FR" dirty="0"/>
              <a:t>Modèle n°2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Distance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Caméra | Piéton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Nouvelle BDD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dirty="0" err="1"/>
              <a:t>MothSynth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D14097-A52C-05C6-C6AD-C9D999920702}"/>
              </a:ext>
            </a:extLst>
          </p:cNvPr>
          <p:cNvSpPr txBox="1"/>
          <p:nvPr/>
        </p:nvSpPr>
        <p:spPr>
          <a:xfrm>
            <a:off x="5385870" y="4960732"/>
            <a:ext cx="503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</a:t>
            </a:r>
            <a:r>
              <a:rPr lang="fr-FR"/>
              <a:t>Planning (GitHub) </a:t>
            </a:r>
            <a:r>
              <a:rPr lang="fr-FR" dirty="0"/>
              <a:t>du projet Février / Mars 2024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8A5E066-617A-AFD1-AC3B-F4EA2A63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975" y="1998618"/>
            <a:ext cx="6956322" cy="28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1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91CE-F221-C1D5-56DE-488917D85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ED911A-7972-53D9-980A-A1595258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Prochaines étapes – Nouveau modèle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D05F5A-A71A-1B74-30EC-64D47457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96FD4A4B-0AFC-9C0D-D574-4D7F6D9CA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A68DC1-E978-FB74-250D-EABE6DD20F8C}"/>
              </a:ext>
            </a:extLst>
          </p:cNvPr>
          <p:cNvSpPr txBox="1">
            <a:spLocks/>
          </p:cNvSpPr>
          <p:nvPr/>
        </p:nvSpPr>
        <p:spPr>
          <a:xfrm>
            <a:off x="572728" y="1882655"/>
            <a:ext cx="5257800" cy="48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/>
              <a:t>MothSynth</a:t>
            </a:r>
            <a:endParaRPr lang="fr-F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Données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600" dirty="0"/>
              <a:t>Vidéos FHD annotées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600" dirty="0"/>
              <a:t>Profondeur des piétons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Environnement 3D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Distance [piéton – caméra]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Création d’un nouveau modèle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Nouvelles données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Validation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600" dirty="0"/>
              <a:t>Monde réel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FF1381-7AFD-E191-9419-9FCF0DC9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875" y="1882655"/>
            <a:ext cx="6053657" cy="38561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E1E54EA-D84B-D1C3-00ED-4E7436238CF2}"/>
              </a:ext>
            </a:extLst>
          </p:cNvPr>
          <p:cNvSpPr txBox="1"/>
          <p:nvPr/>
        </p:nvSpPr>
        <p:spPr>
          <a:xfrm>
            <a:off x="5518437" y="5891035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Environnement issu de GTA V (Jeu-vidéo)</a:t>
            </a:r>
          </a:p>
        </p:txBody>
      </p:sp>
    </p:spTree>
    <p:extLst>
      <p:ext uri="{BB962C8B-B14F-4D97-AF65-F5344CB8AC3E}">
        <p14:creationId xmlns:p14="http://schemas.microsoft.com/office/powerpoint/2010/main" val="1886945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2878C-781C-68E1-7294-C8EB3A5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00664-CAE8-4D29-DCA2-F6A7D80D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15F412-3FF4-28B6-69C4-6940C5BF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17</a:t>
            </a:fld>
            <a:endParaRPr lang="fr-FR"/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CD232630-6424-4412-514C-B5B37B290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58D7C81-28D1-1DB2-18CC-590C6500C61A}"/>
              </a:ext>
            </a:extLst>
          </p:cNvPr>
          <p:cNvSpPr txBox="1"/>
          <p:nvPr/>
        </p:nvSpPr>
        <p:spPr>
          <a:xfrm>
            <a:off x="838200" y="3363968"/>
            <a:ext cx="63418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Raza, </a:t>
            </a:r>
            <a:r>
              <a:rPr lang="fr-FR" dirty="0" err="1"/>
              <a:t>Mudassar</a:t>
            </a:r>
            <a:r>
              <a:rPr lang="fr-FR" dirty="0"/>
              <a:t> &amp; Ur Rehman, Saeed &amp; Wang, Peng &amp; Wang, </a:t>
            </a:r>
            <a:r>
              <a:rPr lang="fr-FR" dirty="0" err="1"/>
              <a:t>Jikai</a:t>
            </a:r>
            <a:r>
              <a:rPr lang="fr-FR" dirty="0"/>
              <a:t>. (2018). Framework for </a:t>
            </a:r>
            <a:r>
              <a:rPr lang="fr-FR" dirty="0" err="1"/>
              <a:t>estimating</a:t>
            </a:r>
            <a:r>
              <a:rPr lang="fr-FR" dirty="0"/>
              <a:t> distance and dimension </a:t>
            </a:r>
            <a:r>
              <a:rPr lang="fr-FR" dirty="0" err="1"/>
              <a:t>attributes</a:t>
            </a:r>
            <a:r>
              <a:rPr lang="fr-FR" dirty="0"/>
              <a:t> of pedestrians in real-time </a:t>
            </a:r>
            <a:r>
              <a:rPr lang="fr-FR" dirty="0" err="1"/>
              <a:t>environments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monocular</a:t>
            </a:r>
            <a:r>
              <a:rPr lang="fr-FR" dirty="0"/>
              <a:t> camera. </a:t>
            </a:r>
            <a:r>
              <a:rPr lang="fr-FR" dirty="0" err="1"/>
              <a:t>Neurocomputing</a:t>
            </a:r>
            <a:r>
              <a:rPr lang="fr-FR" dirty="0"/>
              <a:t>. 275. 533-545. 10.1016/j.neucom.2017.08.052.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BE60985-4EE7-420B-83E2-027CB3AF0C19}"/>
              </a:ext>
            </a:extLst>
          </p:cNvPr>
          <p:cNvSpPr txBox="1"/>
          <p:nvPr/>
        </p:nvSpPr>
        <p:spPr>
          <a:xfrm>
            <a:off x="838200" y="157191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Fabbri, Matteo &amp; </a:t>
            </a:r>
            <a:r>
              <a:rPr lang="fr-FR" dirty="0" err="1"/>
              <a:t>Brasó</a:t>
            </a:r>
            <a:r>
              <a:rPr lang="fr-FR" dirty="0"/>
              <a:t>, </a:t>
            </a:r>
            <a:r>
              <a:rPr lang="fr-FR" dirty="0" err="1"/>
              <a:t>Guillem</a:t>
            </a:r>
            <a:r>
              <a:rPr lang="fr-FR" dirty="0"/>
              <a:t> &amp; </a:t>
            </a:r>
            <a:r>
              <a:rPr lang="fr-FR" dirty="0" err="1"/>
              <a:t>Maugeri</a:t>
            </a:r>
            <a:r>
              <a:rPr lang="fr-FR" dirty="0"/>
              <a:t>, Gianluca &amp; </a:t>
            </a:r>
            <a:r>
              <a:rPr lang="fr-FR" dirty="0" err="1"/>
              <a:t>Cetintas</a:t>
            </a:r>
            <a:r>
              <a:rPr lang="fr-FR" dirty="0"/>
              <a:t>, </a:t>
            </a:r>
            <a:r>
              <a:rPr lang="fr-FR" dirty="0" err="1"/>
              <a:t>Orcun</a:t>
            </a:r>
            <a:r>
              <a:rPr lang="fr-FR" dirty="0"/>
              <a:t> &amp; Gasparini, Riccardo &amp; </a:t>
            </a:r>
            <a:r>
              <a:rPr lang="fr-FR" dirty="0" err="1"/>
              <a:t>Osep</a:t>
            </a:r>
            <a:r>
              <a:rPr lang="fr-FR" dirty="0"/>
              <a:t>, </a:t>
            </a:r>
            <a:r>
              <a:rPr lang="fr-FR" dirty="0" err="1"/>
              <a:t>Aljosa</a:t>
            </a:r>
            <a:r>
              <a:rPr lang="fr-FR" dirty="0"/>
              <a:t> &amp; </a:t>
            </a:r>
            <a:r>
              <a:rPr lang="fr-FR" dirty="0" err="1"/>
              <a:t>Calderara</a:t>
            </a:r>
            <a:r>
              <a:rPr lang="fr-FR" dirty="0"/>
              <a:t>, Simone &amp; Leal-</a:t>
            </a:r>
            <a:r>
              <a:rPr lang="fr-FR" dirty="0" err="1"/>
              <a:t>Taixé</a:t>
            </a:r>
            <a:r>
              <a:rPr lang="fr-FR" dirty="0"/>
              <a:t>, Laura &amp; </a:t>
            </a:r>
            <a:r>
              <a:rPr lang="fr-FR" dirty="0" err="1"/>
              <a:t>Cucchiara</a:t>
            </a:r>
            <a:r>
              <a:rPr lang="fr-FR" dirty="0"/>
              <a:t>, Rita. (2021). </a:t>
            </a:r>
            <a:r>
              <a:rPr lang="fr-FR" dirty="0" err="1"/>
              <a:t>MOTSynth</a:t>
            </a:r>
            <a:r>
              <a:rPr lang="fr-FR" dirty="0"/>
              <a:t>: How Can </a:t>
            </a:r>
            <a:r>
              <a:rPr lang="fr-FR" dirty="0" err="1"/>
              <a:t>Synthetic</a:t>
            </a:r>
            <a:r>
              <a:rPr lang="fr-FR" dirty="0"/>
              <a:t> Data Help Pedestrian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Tracking</a:t>
            </a:r>
            <a:r>
              <a:rPr lang="fr-FR" dirty="0"/>
              <a:t>?. 10829-10839. 10.1109/ICCV48922.2021.01067.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587747-6E72-C045-838B-0CDA232F6CB9}"/>
              </a:ext>
            </a:extLst>
          </p:cNvPr>
          <p:cNvSpPr txBox="1"/>
          <p:nvPr/>
        </p:nvSpPr>
        <p:spPr>
          <a:xfrm>
            <a:off x="838200" y="51560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Xiao, Peng &amp; Yan, Fei &amp; Chi, </a:t>
            </a:r>
            <a:r>
              <a:rPr lang="fr-FR" dirty="0" err="1"/>
              <a:t>Jiannan</a:t>
            </a:r>
            <a:r>
              <a:rPr lang="fr-FR" dirty="0"/>
              <a:t> &amp; Wang, </a:t>
            </a:r>
            <a:r>
              <a:rPr lang="fr-FR" dirty="0" err="1"/>
              <a:t>Zhiliang</a:t>
            </a:r>
            <a:r>
              <a:rPr lang="fr-FR" dirty="0"/>
              <a:t>. (2022). Real-Time 3D Pedestrian </a:t>
            </a:r>
            <a:r>
              <a:rPr lang="fr-FR" dirty="0" err="1"/>
              <a:t>Tracking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Monocular</a:t>
            </a:r>
            <a:r>
              <a:rPr lang="fr-FR" dirty="0"/>
              <a:t> Camera. Wireless Communications and Mobile </a:t>
            </a:r>
            <a:r>
              <a:rPr lang="fr-FR" dirty="0" err="1"/>
              <a:t>Computing</a:t>
            </a:r>
            <a:r>
              <a:rPr lang="fr-FR" dirty="0"/>
              <a:t>. 2022. 1-18. 10.1155/2022/7437289. </a:t>
            </a:r>
          </a:p>
        </p:txBody>
      </p:sp>
    </p:spTree>
    <p:extLst>
      <p:ext uri="{BB962C8B-B14F-4D97-AF65-F5344CB8AC3E}">
        <p14:creationId xmlns:p14="http://schemas.microsoft.com/office/powerpoint/2010/main" val="244836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BBAB-94F6-361E-C90A-DFF21CCF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AA927-4453-C3EE-29FC-4BC09D7C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 (2/2)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996480-8FFA-456D-E17A-3E6315B2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AA03-336D-460B-AD35-8F58FD5BAD6C}" type="slidenum">
              <a:rPr lang="fr-FR" smtClean="0"/>
              <a:t>18</a:t>
            </a:fld>
            <a:endParaRPr lang="fr-FR"/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8C92E791-5679-0897-B10A-0BA0F0DBD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4E8F56-B521-84CC-0E1B-B746C6BD686A}"/>
              </a:ext>
            </a:extLst>
          </p:cNvPr>
          <p:cNvSpPr txBox="1"/>
          <p:nvPr/>
        </p:nvSpPr>
        <p:spPr>
          <a:xfrm>
            <a:off x="838200" y="15235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Abughalieh</a:t>
            </a:r>
            <a:r>
              <a:rPr lang="fr-FR" dirty="0"/>
              <a:t>, Karam &amp; </a:t>
            </a:r>
            <a:r>
              <a:rPr lang="fr-FR" dirty="0" err="1"/>
              <a:t>Alawneh</a:t>
            </a:r>
            <a:r>
              <a:rPr lang="fr-FR" dirty="0"/>
              <a:t>, </a:t>
            </a:r>
            <a:r>
              <a:rPr lang="fr-FR" dirty="0" err="1"/>
              <a:t>Shadi</a:t>
            </a:r>
            <a:r>
              <a:rPr lang="fr-FR" dirty="0"/>
              <a:t>. (2020). Pedestrian Orientation Estimation </a:t>
            </a:r>
            <a:r>
              <a:rPr lang="fr-FR" dirty="0" err="1"/>
              <a:t>Using</a:t>
            </a:r>
            <a:r>
              <a:rPr lang="fr-FR" dirty="0"/>
              <a:t> CNN and </a:t>
            </a:r>
            <a:r>
              <a:rPr lang="fr-FR" dirty="0" err="1"/>
              <a:t>Depth</a:t>
            </a:r>
            <a:r>
              <a:rPr lang="fr-FR" dirty="0"/>
              <a:t> Camera. 10.4271/2020-01-0700.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1A5389-B833-AD52-9676-D7A52CDC5039}"/>
              </a:ext>
            </a:extLst>
          </p:cNvPr>
          <p:cNvSpPr txBox="1"/>
          <p:nvPr/>
        </p:nvSpPr>
        <p:spPr>
          <a:xfrm>
            <a:off x="838200" y="28491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Ravi Kumar, Varun &amp; Athni Hiremath, </a:t>
            </a:r>
            <a:r>
              <a:rPr lang="fr-FR" dirty="0" err="1"/>
              <a:t>Sandesh</a:t>
            </a:r>
            <a:r>
              <a:rPr lang="fr-FR" dirty="0"/>
              <a:t> &amp; </a:t>
            </a:r>
            <a:r>
              <a:rPr lang="fr-FR" dirty="0" err="1"/>
              <a:t>Milz</a:t>
            </a:r>
            <a:r>
              <a:rPr lang="fr-FR" dirty="0"/>
              <a:t>, Stefan &amp; Witt, Christian &amp; </a:t>
            </a:r>
            <a:r>
              <a:rPr lang="fr-FR" dirty="0" err="1"/>
              <a:t>Pinnard</a:t>
            </a:r>
            <a:r>
              <a:rPr lang="fr-FR" dirty="0"/>
              <a:t>, </a:t>
            </a:r>
            <a:r>
              <a:rPr lang="fr-FR" dirty="0" err="1"/>
              <a:t>Clement</a:t>
            </a:r>
            <a:r>
              <a:rPr lang="fr-FR" dirty="0"/>
              <a:t> &amp; </a:t>
            </a:r>
            <a:r>
              <a:rPr lang="fr-FR" dirty="0" err="1"/>
              <a:t>Yogamani</a:t>
            </a:r>
            <a:r>
              <a:rPr lang="fr-FR" dirty="0"/>
              <a:t>, </a:t>
            </a:r>
            <a:r>
              <a:rPr lang="fr-FR" dirty="0" err="1"/>
              <a:t>Senthil</a:t>
            </a:r>
            <a:r>
              <a:rPr lang="fr-FR" dirty="0"/>
              <a:t> &amp; </a:t>
            </a:r>
            <a:r>
              <a:rPr lang="fr-FR" dirty="0" err="1"/>
              <a:t>Mäder</a:t>
            </a:r>
            <a:r>
              <a:rPr lang="fr-FR" dirty="0"/>
              <a:t>, Patrick. (2019). </a:t>
            </a:r>
            <a:r>
              <a:rPr lang="fr-FR" dirty="0" err="1"/>
              <a:t>FisheyeDistanceNet</a:t>
            </a:r>
            <a:r>
              <a:rPr lang="fr-FR" dirty="0"/>
              <a:t>: Self-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Scale-Aware</a:t>
            </a:r>
            <a:r>
              <a:rPr lang="fr-FR" dirty="0"/>
              <a:t> Distance Estimation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Monocular</a:t>
            </a:r>
            <a:r>
              <a:rPr lang="fr-FR" dirty="0"/>
              <a:t> </a:t>
            </a:r>
            <a:r>
              <a:rPr lang="fr-FR" dirty="0" err="1"/>
              <a:t>Fisheye</a:t>
            </a:r>
            <a:r>
              <a:rPr lang="fr-FR" dirty="0"/>
              <a:t> Camera for </a:t>
            </a:r>
            <a:r>
              <a:rPr lang="fr-FR" dirty="0" err="1"/>
              <a:t>Autonomous</a:t>
            </a:r>
            <a:r>
              <a:rPr lang="fr-FR" dirty="0"/>
              <a:t> Driving.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E14B961-7C16-4193-C3B4-795AD2275441}"/>
              </a:ext>
            </a:extLst>
          </p:cNvPr>
          <p:cNvSpPr txBox="1"/>
          <p:nvPr/>
        </p:nvSpPr>
        <p:spPr>
          <a:xfrm>
            <a:off x="838200" y="480757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Pei, </a:t>
            </a:r>
            <a:r>
              <a:rPr lang="fr-FR" dirty="0" err="1"/>
              <a:t>Yifei</a:t>
            </a:r>
            <a:r>
              <a:rPr lang="fr-FR" dirty="0"/>
              <a:t> &amp; Shi, </a:t>
            </a:r>
            <a:r>
              <a:rPr lang="fr-FR" dirty="0" err="1"/>
              <a:t>Zhiping</a:t>
            </a:r>
            <a:r>
              <a:rPr lang="fr-FR" dirty="0"/>
              <a:t> &amp; Geng, </a:t>
            </a:r>
            <a:r>
              <a:rPr lang="fr-FR" dirty="0" err="1"/>
              <a:t>Qichuan</a:t>
            </a:r>
            <a:r>
              <a:rPr lang="fr-FR" dirty="0"/>
              <a:t> &amp; Wang, </a:t>
            </a:r>
            <a:r>
              <a:rPr lang="fr-FR" dirty="0" err="1"/>
              <a:t>Zhaofa</a:t>
            </a:r>
            <a:r>
              <a:rPr lang="fr-FR" dirty="0"/>
              <a:t> &amp; Zhang, </a:t>
            </a:r>
            <a:r>
              <a:rPr lang="fr-FR" dirty="0" err="1"/>
              <a:t>Yongkang</a:t>
            </a:r>
            <a:r>
              <a:rPr lang="fr-FR" dirty="0"/>
              <a:t> &amp; Jiang, Na. (2023). RDEPD: Re-</a:t>
            </a:r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Estimation for Pedestrian </a:t>
            </a:r>
            <a:r>
              <a:rPr lang="fr-FR" dirty="0" err="1"/>
              <a:t>Detection</a:t>
            </a:r>
            <a:r>
              <a:rPr lang="fr-FR" dirty="0"/>
              <a:t>. 2380-2384. 10.1109/ICIP49359.2023.10222698. </a:t>
            </a:r>
          </a:p>
        </p:txBody>
      </p:sp>
    </p:spTree>
    <p:extLst>
      <p:ext uri="{BB962C8B-B14F-4D97-AF65-F5344CB8AC3E}">
        <p14:creationId xmlns:p14="http://schemas.microsoft.com/office/powerpoint/2010/main" val="77284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86DDD1-C009-40D6-468B-F8FE5C656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1563329"/>
            <a:ext cx="4355265" cy="4793021"/>
          </a:xfrm>
        </p:spPr>
        <p:txBody>
          <a:bodyPr anchor="t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000" dirty="0" err="1"/>
              <a:t>Idemia</a:t>
            </a: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Problématique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Objectifs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Gestion de projet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Choix des données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Avancée</a:t>
            </a:r>
          </a:p>
          <a:p>
            <a:pPr lvl="1"/>
            <a:r>
              <a:rPr lang="fr-FR" sz="2000" dirty="0"/>
              <a:t>Données</a:t>
            </a:r>
          </a:p>
          <a:p>
            <a:pPr lvl="1"/>
            <a:r>
              <a:rPr lang="fr-FR" sz="2000" dirty="0"/>
              <a:t>Construction du modèle</a:t>
            </a:r>
          </a:p>
          <a:p>
            <a:pPr lvl="1"/>
            <a:r>
              <a:rPr lang="fr-FR" sz="2000" dirty="0"/>
              <a:t>Entraînement du modèle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Prochaines étapes</a:t>
            </a:r>
          </a:p>
          <a:p>
            <a:pPr lvl="1"/>
            <a:r>
              <a:rPr lang="fr-FR" sz="2000" dirty="0"/>
              <a:t>Base 3D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600" dirty="0"/>
              <a:t>Nouvelles données</a:t>
            </a:r>
          </a:p>
          <a:p>
            <a:pPr lvl="1"/>
            <a:r>
              <a:rPr lang="fr-FR" sz="2000" dirty="0"/>
              <a:t>CNN</a:t>
            </a:r>
          </a:p>
          <a:p>
            <a:pPr lvl="1"/>
            <a:r>
              <a:rPr lang="fr-FR" dirty="0"/>
              <a:t>Images en entrée</a:t>
            </a:r>
          </a:p>
        </p:txBody>
      </p:sp>
      <p:pic>
        <p:nvPicPr>
          <p:cNvPr id="6" name="Image 5" descr="Une image contenant habits, personne, homme, chaussures&#10;&#10;Description générée automatiquement">
            <a:extLst>
              <a:ext uri="{FF2B5EF4-FFF2-40B4-BE49-F238E27FC236}">
                <a16:creationId xmlns:a16="http://schemas.microsoft.com/office/drawing/2014/main" id="{C8069866-BE11-CC2B-02B1-80D2AA6E9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r="21468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E7F999-3764-014B-72BB-51AB5092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fr-FR">
              <a:solidFill>
                <a:srgbClr val="FFFFFF"/>
              </a:solidFill>
            </a:endParaRPr>
          </a:p>
        </p:txBody>
      </p:sp>
      <p:pic>
        <p:nvPicPr>
          <p:cNvPr id="19" name="Image 18" descr="Une image contenant Graphique, Police, capture d’écran, graphisme">
            <a:extLst>
              <a:ext uri="{FF2B5EF4-FFF2-40B4-BE49-F238E27FC236}">
                <a16:creationId xmlns:a16="http://schemas.microsoft.com/office/drawing/2014/main" id="{598306C0-1810-5883-7DF4-B80B167E0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0E12CBA7-9089-3ED7-74E7-4BA9FE11D4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91525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18CFFB-B400-42A4-B280-07D6C31D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D4ABF6-AC0A-60C8-C67B-6FC662A88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84" y="1704950"/>
            <a:ext cx="3915032" cy="3769833"/>
          </a:xfrm>
        </p:spPr>
        <p:txBody>
          <a:bodyPr anchor="ctr">
            <a:normAutofit lnSpcReduction="10000"/>
          </a:bodyPr>
          <a:lstStyle/>
          <a:p>
            <a:r>
              <a:rPr lang="fr-FR" sz="2400" dirty="0"/>
              <a:t>Sécurité numérique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Biométrie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Cryptographie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Identification / Authentification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Etc.</a:t>
            </a:r>
          </a:p>
          <a:p>
            <a:endParaRPr lang="fr-FR" sz="2400" dirty="0"/>
          </a:p>
          <a:p>
            <a:r>
              <a:rPr lang="fr-FR" sz="2400" dirty="0"/>
              <a:t>Siège : Courbevoie</a:t>
            </a:r>
          </a:p>
          <a:p>
            <a:endParaRPr lang="fr-FR" sz="2400" dirty="0"/>
          </a:p>
          <a:p>
            <a:r>
              <a:rPr lang="fr-FR" sz="2400" dirty="0"/>
              <a:t>Aéroports, autoroutes, etc.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st="317500" dir="570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FF399A7-7399-EF5A-DE41-2BB13B97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777" y="889471"/>
            <a:ext cx="2310099" cy="28574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1B8A62-1581-20B9-30D8-C9333B3E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552" y="2491889"/>
            <a:ext cx="2891208" cy="2302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CE13FB3-F9C6-315E-45FD-FC519D85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37" y="4068643"/>
            <a:ext cx="3158598" cy="179250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6176A6-F540-4818-3AFD-F4679D67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4991" y="6356350"/>
            <a:ext cx="19764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fr-FR">
              <a:solidFill>
                <a:schemeClr val="tx1"/>
              </a:solidFill>
            </a:endParaRPr>
          </a:p>
        </p:txBody>
      </p:sp>
      <p:pic>
        <p:nvPicPr>
          <p:cNvPr id="8" name="Image 7" descr="Une image contenant Graphique, Police, capture d’écran, graphisme">
            <a:extLst>
              <a:ext uri="{FF2B5EF4-FFF2-40B4-BE49-F238E27FC236}">
                <a16:creationId xmlns:a16="http://schemas.microsoft.com/office/drawing/2014/main" id="{E9890DCF-259B-B4D8-FE7F-682598513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990C8A6-C586-71FE-B078-12436984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 err="1"/>
              <a:t>Idemia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60448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">
            <a:extLst>
              <a:ext uri="{FF2B5EF4-FFF2-40B4-BE49-F238E27FC236}">
                <a16:creationId xmlns:a16="http://schemas.microsoft.com/office/drawing/2014/main" id="{AC1DE9E0-67EC-4D54-808F-5601F5D5A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BBC9B49-BD2F-9734-23B4-8E330906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278233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4C4F2C-0EB7-9B24-70DB-7F3CD35C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29491"/>
            <a:ext cx="10320469" cy="1475508"/>
          </a:xfrm>
        </p:spPr>
        <p:txBody>
          <a:bodyPr>
            <a:normAutofit/>
          </a:bodyPr>
          <a:lstStyle/>
          <a:p>
            <a:r>
              <a:rPr lang="fr-FR" sz="4000" dirty="0"/>
              <a:t>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111FF-78EC-B2E6-C047-BE4D28030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278233"/>
            <a:ext cx="3608021" cy="4136422"/>
          </a:xfrm>
        </p:spPr>
        <p:txBody>
          <a:bodyPr anchor="ctr">
            <a:normAutofit/>
          </a:bodyPr>
          <a:lstStyle/>
          <a:p>
            <a:r>
              <a:rPr lang="fr-FR" sz="2400" dirty="0"/>
              <a:t>Trouver la position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Piéton occulté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2000" dirty="0"/>
          </a:p>
          <a:p>
            <a:r>
              <a:rPr lang="fr-FR" sz="2400" dirty="0"/>
              <a:t>Distance absolue en mètre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Pas de relativité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2000" dirty="0"/>
          </a:p>
          <a:p>
            <a:r>
              <a:rPr lang="fr-FR" sz="2400" dirty="0"/>
              <a:t>Cas d’usage concret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Portiques de sécurité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Valises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Etc.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F7352D-6056-86AA-2FA6-44FDED70E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1" r="9368"/>
          <a:stretch/>
        </p:blipFill>
        <p:spPr>
          <a:xfrm>
            <a:off x="4629916" y="2285998"/>
            <a:ext cx="3778224" cy="45720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8487B9-9907-6A3D-B767-3E1E1EFF3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3" r="18146" b="-2"/>
          <a:stretch/>
        </p:blipFill>
        <p:spPr>
          <a:xfrm>
            <a:off x="8407987" y="2285998"/>
            <a:ext cx="3784014" cy="457200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E66B60-9E0B-BB77-CCA5-BB8D0C5B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Image 7" descr="Une image contenant Graphique, Police, capture d’écran, graphisme">
            <a:extLst>
              <a:ext uri="{FF2B5EF4-FFF2-40B4-BE49-F238E27FC236}">
                <a16:creationId xmlns:a16="http://schemas.microsoft.com/office/drawing/2014/main" id="{A08F6ED2-2EDA-B81F-EA9F-ADB7B701B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D70143-BF9C-C8A2-A9CA-A0148CE8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Objectifs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DF7D33-9729-00DA-F8EE-0103AE8F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22" y="1888416"/>
            <a:ext cx="7225025" cy="3305450"/>
          </a:xfrm>
          <a:prstGeom prst="rect">
            <a:avLst/>
          </a:prstGeom>
          <a:effectLst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FA49A6-06C7-7B9C-5A94-0D565F2B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1A994EAA-BC6B-A6C2-8849-D1076354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9662961-19AC-0CAF-DEFB-A55C0500DD12}"/>
              </a:ext>
            </a:extLst>
          </p:cNvPr>
          <p:cNvSpPr txBox="1">
            <a:spLocks/>
          </p:cNvSpPr>
          <p:nvPr/>
        </p:nvSpPr>
        <p:spPr>
          <a:xfrm>
            <a:off x="761801" y="1838632"/>
            <a:ext cx="3608021" cy="4576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Modèle n°1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Point médian des pieds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600" dirty="0"/>
              <a:t>Parfois occulté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Indicateur objectif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Utilisable par un autre modèle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400" dirty="0"/>
              <a:t>Modèle n°2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Distance Caméra | Piéton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Utilisation du modèle n°1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Données 3D</a:t>
            </a:r>
          </a:p>
          <a:p>
            <a:pPr marL="457200" lvl="1" indent="0">
              <a:buNone/>
            </a:pPr>
            <a:endParaRPr lang="fr-FR" sz="2000" dirty="0"/>
          </a:p>
          <a:p>
            <a:r>
              <a:rPr lang="fr-FR" sz="2400" dirty="0"/>
              <a:t>Détection d’un piéton occulté</a:t>
            </a:r>
            <a:endParaRPr lang="fr-F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Passage 2D / 3D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Calibration Caméra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0F4A3F-F6DA-8D6B-5121-FA6E111A79A2}"/>
              </a:ext>
            </a:extLst>
          </p:cNvPr>
          <p:cNvSpPr txBox="1"/>
          <p:nvPr/>
        </p:nvSpPr>
        <p:spPr>
          <a:xfrm>
            <a:off x="5463068" y="5266674"/>
            <a:ext cx="503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Schéma du fonctionnement de notre modèle n°1</a:t>
            </a:r>
          </a:p>
        </p:txBody>
      </p:sp>
    </p:spTree>
    <p:extLst>
      <p:ext uri="{BB962C8B-B14F-4D97-AF65-F5344CB8AC3E}">
        <p14:creationId xmlns:p14="http://schemas.microsoft.com/office/powerpoint/2010/main" val="113706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ED3C1C-7321-8124-F41A-1B956918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fr-FR" sz="4000"/>
              <a:t>Gestion de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E1354F-B20A-AFEF-0BAF-43B69302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241" y="2184951"/>
            <a:ext cx="4864875" cy="3850724"/>
          </a:xfrm>
        </p:spPr>
        <p:txBody>
          <a:bodyPr anchor="ctr">
            <a:normAutofit lnSpcReduction="10000"/>
          </a:bodyPr>
          <a:lstStyle/>
          <a:p>
            <a:r>
              <a:rPr lang="fr-FR" sz="2400" dirty="0"/>
              <a:t>Réunion hebdomadaire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Wassim </a:t>
            </a:r>
            <a:r>
              <a:rPr lang="fr-FR" sz="2000" dirty="0" err="1"/>
              <a:t>Bouatay</a:t>
            </a:r>
            <a:endParaRPr lang="fr-F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Siwar</a:t>
            </a:r>
            <a:r>
              <a:rPr lang="fr-FR" sz="2000" dirty="0"/>
              <a:t> </a:t>
            </a:r>
            <a:r>
              <a:rPr lang="fr-FR" sz="2000" dirty="0" err="1"/>
              <a:t>Mhadhbi</a:t>
            </a:r>
            <a:endParaRPr lang="fr-F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Pierre Perrault</a:t>
            </a:r>
          </a:p>
          <a:p>
            <a:pPr lvl="1"/>
            <a:endParaRPr lang="fr-FR" dirty="0"/>
          </a:p>
          <a:p>
            <a:r>
              <a:rPr lang="fr-FR" sz="2400" dirty="0"/>
              <a:t>Feedbacks / Correctifs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Approche itérative</a:t>
            </a:r>
          </a:p>
          <a:p>
            <a:endParaRPr lang="fr-FR" sz="2400" dirty="0"/>
          </a:p>
          <a:p>
            <a:r>
              <a:rPr lang="fr-FR" sz="2400" dirty="0"/>
              <a:t>Suivi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GitHub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7278D57-68D5-5544-A9B4-A932B86C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751" y="2477416"/>
            <a:ext cx="6508138" cy="30425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896AFE-AE68-5652-7A77-B54ACB33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fr-FR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Graphique, Police, capture d’écran, graphisme">
            <a:extLst>
              <a:ext uri="{FF2B5EF4-FFF2-40B4-BE49-F238E27FC236}">
                <a16:creationId xmlns:a16="http://schemas.microsoft.com/office/drawing/2014/main" id="{41AF8847-5298-933E-AA87-727B70F71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A92B40-341B-7444-0703-624D2A1E9FC9}"/>
              </a:ext>
            </a:extLst>
          </p:cNvPr>
          <p:cNvSpPr txBox="1"/>
          <p:nvPr/>
        </p:nvSpPr>
        <p:spPr>
          <a:xfrm>
            <a:off x="5440554" y="5606471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Retours des réunions avec </a:t>
            </a:r>
            <a:r>
              <a:rPr lang="fr-FR" dirty="0" err="1"/>
              <a:t>Idemia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168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0DC3F4-857A-2A8D-3971-BC4D9C51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fr-FR" sz="4000" dirty="0"/>
              <a:t>Choix des données 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0F1FE5-F080-6268-5CA8-71BD2ACA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99" y="1963670"/>
            <a:ext cx="7996398" cy="415812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77BA2D-09C0-27C5-9D62-8A7C9FF5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6A8D19-F77D-AB0F-2D05-8CC3AA06F471}"/>
              </a:ext>
            </a:extLst>
          </p:cNvPr>
          <p:cNvSpPr txBox="1"/>
          <p:nvPr/>
        </p:nvSpPr>
        <p:spPr>
          <a:xfrm>
            <a:off x="3589671" y="6259839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Tableau : Comparatif global des différentes BDD</a:t>
            </a:r>
          </a:p>
        </p:txBody>
      </p:sp>
      <p:pic>
        <p:nvPicPr>
          <p:cNvPr id="10" name="Image 9" descr="Une image contenant Graphique, Police, capture d’écran, graphisme">
            <a:extLst>
              <a:ext uri="{FF2B5EF4-FFF2-40B4-BE49-F238E27FC236}">
                <a16:creationId xmlns:a16="http://schemas.microsoft.com/office/drawing/2014/main" id="{30D227C2-FB11-97BD-3511-467DA5D7C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1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A7B3-01AA-AB4E-02DF-0F2D3FBAD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395F75AF-F086-2076-F56A-6C61A1610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7AE0C7-4FC4-0865-54CE-7E1864A43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E63AD4-6566-C4D4-DF7F-E2020F8E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fr-FR" sz="4000" dirty="0"/>
              <a:t>Choix des données II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AC3850-B800-A7BD-9861-72821507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123968-D90A-0A2A-6410-F7E204C3231D}"/>
              </a:ext>
            </a:extLst>
          </p:cNvPr>
          <p:cNvSpPr txBox="1"/>
          <p:nvPr/>
        </p:nvSpPr>
        <p:spPr>
          <a:xfrm>
            <a:off x="761994" y="2147936"/>
            <a:ext cx="6582081" cy="3857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Base de données choisies…</a:t>
            </a:r>
          </a:p>
          <a:p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 COCO </a:t>
            </a:r>
            <a:r>
              <a:rPr lang="fr-FR" sz="1400" dirty="0" err="1"/>
              <a:t>Dataset</a:t>
            </a:r>
            <a:r>
              <a:rPr lang="fr-FR" sz="1400" dirty="0"/>
              <a:t> | </a:t>
            </a:r>
            <a:r>
              <a:rPr lang="fr-FR" sz="1400" dirty="0">
                <a:hlinkClick r:id="rId3"/>
              </a:rPr>
              <a:t>https://cocodataset.org</a:t>
            </a:r>
            <a:endParaRPr lang="fr-FR" sz="1400" dirty="0"/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330K images</a:t>
            </a:r>
            <a:endParaRPr lang="fr-FR" sz="12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250,000 </a:t>
            </a:r>
            <a:r>
              <a:rPr lang="en-US" sz="1200" dirty="0" err="1">
                <a:ea typeface="Aptos" panose="020B0004020202020204" pitchFamily="34" charset="0"/>
                <a:cs typeface="Times New Roman" panose="02020603050405020304" pitchFamily="18" charset="0"/>
              </a:rPr>
              <a:t>personnes</a:t>
            </a:r>
            <a:r>
              <a:rPr lang="en-US" sz="12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a typeface="Aptos" panose="020B0004020202020204" pitchFamily="34" charset="0"/>
                <a:cs typeface="Times New Roman" panose="02020603050405020304" pitchFamily="18" charset="0"/>
              </a:rPr>
              <a:t>annotées</a:t>
            </a:r>
            <a:endParaRPr lang="fr-FR" sz="12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Annotations des </a:t>
            </a:r>
            <a:r>
              <a:rPr lang="en-US" sz="1200" i="1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keypoints</a:t>
            </a:r>
            <a:r>
              <a:rPr lang="en-US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a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12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anuelles</a:t>
            </a:r>
            <a:endParaRPr lang="fr-FR" sz="12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err="1"/>
              <a:t>OCHumanDatabase</a:t>
            </a:r>
            <a:r>
              <a:rPr lang="fr-FR" sz="1400" dirty="0"/>
              <a:t> | </a:t>
            </a:r>
            <a:r>
              <a:rPr lang="fr-FR" sz="1400" dirty="0">
                <a:hlinkClick r:id="rId4"/>
              </a:rPr>
              <a:t>https://paperswithcode.com/dataset/ochuman</a:t>
            </a:r>
            <a:endParaRPr lang="fr-FR" sz="1400" dirty="0"/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3.6 millions d’images</a:t>
            </a:r>
          </a:p>
          <a:p>
            <a:pPr lvl="2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Vidéos et annotations automatiques </a:t>
            </a:r>
          </a:p>
          <a:p>
            <a:pPr marL="1543050" lvl="3" indent="-1714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12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 qualité (motion capture)</a:t>
            </a:r>
          </a:p>
          <a:p>
            <a:pPr marL="1543050" lvl="3" indent="-1714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fr-FR" sz="1400" dirty="0"/>
              <a:t>Avec importance de l’occultation</a:t>
            </a:r>
          </a:p>
          <a:p>
            <a:pPr lvl="2">
              <a:spcAft>
                <a:spcPts val="800"/>
              </a:spcAft>
            </a:pPr>
            <a:endParaRPr lang="en-US" sz="18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 descr="Une image contenant sol, baseball, Jeux de balles et de battes, herbe&#10;&#10;Description générée automatiquement">
            <a:extLst>
              <a:ext uri="{FF2B5EF4-FFF2-40B4-BE49-F238E27FC236}">
                <a16:creationId xmlns:a16="http://schemas.microsoft.com/office/drawing/2014/main" id="{FA037623-5218-5926-9592-AE22587BEE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" r="8617" b="-3"/>
          <a:stretch/>
        </p:blipFill>
        <p:spPr>
          <a:xfrm>
            <a:off x="6781801" y="2727729"/>
            <a:ext cx="5410192" cy="4137927"/>
          </a:xfrm>
          <a:prstGeom prst="rect">
            <a:avLst/>
          </a:prstGeom>
        </p:spPr>
      </p:pic>
      <p:pic>
        <p:nvPicPr>
          <p:cNvPr id="6" name="Image 5" descr="Une image contenant collage, Photomontage, mosaïque&#10;&#10;Description générée automatiquement">
            <a:extLst>
              <a:ext uri="{FF2B5EF4-FFF2-40B4-BE49-F238E27FC236}">
                <a16:creationId xmlns:a16="http://schemas.microsoft.com/office/drawing/2014/main" id="{CDBA22C0-52F3-AF13-EFAD-ED25B2DAE0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-2" b="-2"/>
          <a:stretch/>
        </p:blipFill>
        <p:spPr>
          <a:xfrm>
            <a:off x="6781801" y="10"/>
            <a:ext cx="5410192" cy="2735375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80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540CF837-40E9-46D4-AC1B-0750F339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9736B9-3981-156F-AC7A-D91771FC5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6932" cy="6858000"/>
          </a:xfrm>
          <a:prstGeom prst="rect">
            <a:avLst/>
          </a:prstGeom>
          <a:ln>
            <a:noFill/>
          </a:ln>
          <a:effectLst>
            <a:outerShdw blurRad="317500" dist="76200" dir="1320000" sx="93000" sy="93000" algn="t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DFAA8F-B112-41E5-48D8-A5528E5F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00" y="394269"/>
            <a:ext cx="3508248" cy="1304543"/>
          </a:xfrm>
        </p:spPr>
        <p:txBody>
          <a:bodyPr anchor="t">
            <a:normAutofit/>
          </a:bodyPr>
          <a:lstStyle/>
          <a:p>
            <a:r>
              <a:rPr lang="fr-FR" sz="4000" dirty="0"/>
              <a:t>Structure du projet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9FCC365-1F96-6D3E-22C4-BD0465C38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5966" y="297045"/>
            <a:ext cx="6262598" cy="62639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 err="1"/>
              <a:t>IdemiaProject</a:t>
            </a:r>
            <a:r>
              <a:rPr lang="fr-FR" altLang="fr-FR" sz="1400" dirty="0"/>
              <a:t>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lang="fr-FR" altLang="fr-FR" sz="1400" dirty="0"/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── bin/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CocoParser.py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OCParser.py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RunModel.py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── config/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</a:t>
            </a:r>
            <a:r>
              <a:rPr lang="fr-FR" altLang="fr-FR" sz="1400" dirty="0" err="1"/>
              <a:t>config.yaml</a:t>
            </a:r>
            <a:endParaRPr lang="fr-FR" altLang="fr-FR" sz="1400" dirty="0"/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── data/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train_data.csv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validation_data.csv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── </a:t>
            </a:r>
            <a:r>
              <a:rPr lang="fr-FR" altLang="fr-FR" sz="1400" dirty="0" err="1"/>
              <a:t>models</a:t>
            </a:r>
            <a:r>
              <a:rPr lang="fr-FR" altLang="fr-FR" sz="1400" dirty="0"/>
              <a:t>/ 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20240206_204754_LR0.01_BS16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└── …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── src/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Common/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utils.py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</a:t>
            </a:r>
            <a:r>
              <a:rPr lang="fr-FR" altLang="fr-FR" sz="1400" dirty="0" err="1"/>
              <a:t>DataLoader</a:t>
            </a:r>
            <a:r>
              <a:rPr lang="fr-FR" altLang="fr-FR" sz="1400" dirty="0"/>
              <a:t>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DataLoader.py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</a:t>
            </a:r>
            <a:r>
              <a:rPr lang="fr-FR" altLang="fr-FR" sz="1400" dirty="0" err="1"/>
              <a:t>ImageParser</a:t>
            </a:r>
            <a:r>
              <a:rPr lang="fr-FR" altLang="fr-FR" sz="1400" dirty="0"/>
              <a:t>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ImageProcessor.py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</a:t>
            </a:r>
            <a:r>
              <a:rPr lang="fr-FR" altLang="fr-FR" sz="1400" dirty="0" err="1"/>
              <a:t>Models</a:t>
            </a:r>
            <a:r>
              <a:rPr lang="fr-FR" altLang="fr-FR" sz="1400" dirty="0"/>
              <a:t>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Mlp.py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Training/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Evaluator.py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buNone/>
            </a:pPr>
            <a:r>
              <a:rPr lang="fr-FR" altLang="fr-FR" sz="1400" dirty="0"/>
              <a:t> │                         └── Trainer.py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└── tests/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                        └── test_utils.py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fr-FR" altLang="fr-FR" sz="1400" dirty="0"/>
              <a:t> │ ── setup.py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lang="fr-FR" alt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2B4ED4-893C-502C-EC27-96727EE0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35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9AA03-336D-460B-AD35-8F58FD5BAD6C}" type="slidenum">
              <a:rPr lang="fr-F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9</a:t>
            </a:fld>
            <a:endParaRPr lang="fr-FR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Graphique, Police, capture d’écran, graphisme">
            <a:extLst>
              <a:ext uri="{FF2B5EF4-FFF2-40B4-BE49-F238E27FC236}">
                <a16:creationId xmlns:a16="http://schemas.microsoft.com/office/drawing/2014/main" id="{1D85C582-BE51-AFE2-3C5E-276DA4DE4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32" y="173158"/>
            <a:ext cx="884443" cy="221111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DA9D3B4-3D12-315D-909E-BACD89E62DB0}"/>
              </a:ext>
            </a:extLst>
          </p:cNvPr>
          <p:cNvSpPr txBox="1">
            <a:spLocks/>
          </p:cNvSpPr>
          <p:nvPr/>
        </p:nvSpPr>
        <p:spPr>
          <a:xfrm>
            <a:off x="691900" y="1932974"/>
            <a:ext cx="3915032" cy="422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Bin/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Scripts exécutables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200" i="1" dirty="0" err="1"/>
              <a:t>Parser</a:t>
            </a:r>
            <a:r>
              <a:rPr lang="fr-FR" sz="1200" i="1" dirty="0"/>
              <a:t>(s)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sz="1200" dirty="0"/>
              <a:t>Modèle(s)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/>
              <a:t>Config/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Fichiers de configurations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/>
              <a:t>Data/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Prêt à l’utilisation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Training / </a:t>
            </a:r>
            <a:r>
              <a:rPr lang="fr-FR" sz="1600" dirty="0" err="1"/>
              <a:t>Testing</a:t>
            </a:r>
            <a:endParaRPr lang="fr-F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 err="1"/>
              <a:t>Models</a:t>
            </a:r>
            <a:r>
              <a:rPr lang="fr-FR" sz="2000" dirty="0"/>
              <a:t>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Nos modèles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sz="1600" dirty="0"/>
          </a:p>
          <a:p>
            <a:r>
              <a:rPr lang="fr-FR" sz="2000" dirty="0"/>
              <a:t>Src/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Common : Fonctions statiques communes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DataLoader</a:t>
            </a:r>
            <a:r>
              <a:rPr lang="fr-FR" sz="1600" dirty="0"/>
              <a:t> : Préparation des données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ImageParser</a:t>
            </a:r>
            <a:r>
              <a:rPr lang="fr-FR" sz="1600" dirty="0"/>
              <a:t> : Fonctions pour le </a:t>
            </a:r>
            <a:r>
              <a:rPr lang="fr-FR" sz="1600" i="1" dirty="0" err="1"/>
              <a:t>parsing</a:t>
            </a:r>
            <a:endParaRPr lang="fr-FR" sz="1600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 err="1"/>
              <a:t>Models</a:t>
            </a:r>
            <a:r>
              <a:rPr lang="fr-FR" sz="1600" dirty="0"/>
              <a:t> : Classes pour créer nos modèles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Training : Fonctions  pour entraîner et valider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Tests : Tests unitaires et </a:t>
            </a:r>
            <a:r>
              <a:rPr lang="fr-FR" sz="1600" i="1" dirty="0" err="1"/>
              <a:t>mocks</a:t>
            </a:r>
            <a:endParaRPr lang="fr-FR" sz="1600" i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EEA129-93CD-7476-1313-D7F4B4BB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62"/>
          <a:stretch/>
        </p:blipFill>
        <p:spPr>
          <a:xfrm>
            <a:off x="8496722" y="941637"/>
            <a:ext cx="3193560" cy="486734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922D362-F6CA-C2D9-EB24-D22E6A1098B8}"/>
              </a:ext>
            </a:extLst>
          </p:cNvPr>
          <p:cNvSpPr txBox="1"/>
          <p:nvPr/>
        </p:nvSpPr>
        <p:spPr>
          <a:xfrm>
            <a:off x="7489664" y="5874639"/>
            <a:ext cx="503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Figure : Script RunModel.py</a:t>
            </a:r>
          </a:p>
        </p:txBody>
      </p:sp>
    </p:spTree>
    <p:extLst>
      <p:ext uri="{BB962C8B-B14F-4D97-AF65-F5344CB8AC3E}">
        <p14:creationId xmlns:p14="http://schemas.microsoft.com/office/powerpoint/2010/main" val="15858921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997</Words>
  <Application>Microsoft Office PowerPoint</Application>
  <PresentationFormat>Grand écran</PresentationFormat>
  <Paragraphs>238</Paragraphs>
  <Slides>18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Courier New</vt:lpstr>
      <vt:lpstr>Wingdings</vt:lpstr>
      <vt:lpstr>Thème Office</vt:lpstr>
      <vt:lpstr>Evaluer la profondeur d’un piéton occulté sur une image</vt:lpstr>
      <vt:lpstr>Présentation PowerPoint</vt:lpstr>
      <vt:lpstr>Idemia</vt:lpstr>
      <vt:lpstr>Problématique</vt:lpstr>
      <vt:lpstr>Objectifs</vt:lpstr>
      <vt:lpstr>Gestion de projet</vt:lpstr>
      <vt:lpstr>Choix des données I</vt:lpstr>
      <vt:lpstr>Choix des données II</vt:lpstr>
      <vt:lpstr>Structure du projet</vt:lpstr>
      <vt:lpstr>Avancée – Données entraînement</vt:lpstr>
      <vt:lpstr>Avancée – Données de validation</vt:lpstr>
      <vt:lpstr>Avancée – Construction du modèle</vt:lpstr>
      <vt:lpstr>Avancée – Construction du modèle</vt:lpstr>
      <vt:lpstr>Avancée – Entraînement du modèle</vt:lpstr>
      <vt:lpstr>Prochaines étapes</vt:lpstr>
      <vt:lpstr>Prochaines étapes – Nouveau modèle</vt:lpstr>
      <vt:lpstr>Bibliographie (1/2)</vt:lpstr>
      <vt:lpstr>Bibliographie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Billaud</dc:creator>
  <cp:lastModifiedBy>Pierre Billaud</cp:lastModifiedBy>
  <cp:revision>103</cp:revision>
  <dcterms:created xsi:type="dcterms:W3CDTF">2024-02-01T08:08:14Z</dcterms:created>
  <dcterms:modified xsi:type="dcterms:W3CDTF">2024-02-07T09:50:17Z</dcterms:modified>
</cp:coreProperties>
</file>